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1" r:id="rId3"/>
    <p:sldId id="264" r:id="rId4"/>
    <p:sldId id="262" r:id="rId5"/>
    <p:sldId id="258" r:id="rId6"/>
    <p:sldId id="267" r:id="rId7"/>
    <p:sldId id="265" r:id="rId8"/>
    <p:sldId id="263" r:id="rId9"/>
    <p:sldId id="259" r:id="rId10"/>
    <p:sldId id="26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9"/>
    <p:restoredTop sz="94681"/>
  </p:normalViewPr>
  <p:slideViewPr>
    <p:cSldViewPr snapToGrid="0" snapToObjects="1">
      <p:cViewPr varScale="1">
        <p:scale>
          <a:sx n="99" d="100"/>
          <a:sy n="99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CCCE8-4542-8041-ACC8-6EF1E7082D16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1B711-B31B-5042-B34A-3E931121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94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ED0198-7F96-594C-ABF7-89104A994D0F}" type="datetimeFigureOut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818E8F-381F-C045-8A1D-F8D13D122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03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ageitgey/machine-learning-is-fun-part-6-how-to-do-speech-recognition-with-deep-learning-28293c162f7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5" Type="http://schemas.openxmlformats.org/officeDocument/2006/relationships/hyperlink" Target="https://catalog.ldc.upenn.edu/ldc93s1" TargetMode="External"/><Relationship Id="rId6" Type="http://schemas.openxmlformats.org/officeDocument/2006/relationships/image" Target="../media/image8.tiff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://www.cs.nyu.edu/~eugenew/asr13/lecture_14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hyperlink" Target="http://blog.christianperone.com/2015/08/convolutional-neural-networks-and-feature-extraction-with-pyth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 Neural Networks for Acoustic Modeling in Speech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6125" y="4526377"/>
            <a:ext cx="9144000" cy="850692"/>
          </a:xfrm>
        </p:spPr>
        <p:txBody>
          <a:bodyPr/>
          <a:lstStyle/>
          <a:p>
            <a:r>
              <a:rPr lang="en-US" dirty="0"/>
              <a:t>http://cs224d.stanford.edu/papers/</a:t>
            </a:r>
            <a:r>
              <a:rPr lang="en-US" dirty="0" err="1"/>
              <a:t>maas_paper.pdf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0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564" y="44951"/>
            <a:ext cx="10515600" cy="1325563"/>
          </a:xfrm>
        </p:spPr>
        <p:txBody>
          <a:bodyPr/>
          <a:lstStyle/>
          <a:p>
            <a:r>
              <a:rPr lang="en-US" dirty="0" smtClean="0"/>
              <a:t>Modelling Real-Valued Data, Stacking RBMs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4281"/>
            <a:ext cx="5379823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Gaussian-Bernoulli RBM</a:t>
            </a:r>
          </a:p>
          <a:p>
            <a:pPr lvl="1"/>
            <a:r>
              <a:rPr lang="en-US" dirty="0" smtClean="0"/>
              <a:t>Sigma’s are </a:t>
            </a:r>
            <a:r>
              <a:rPr lang="en-US" dirty="0" err="1" smtClean="0"/>
              <a:t>std</a:t>
            </a:r>
            <a:r>
              <a:rPr lang="en-US" dirty="0" smtClean="0"/>
              <a:t> dev for noise in visible units</a:t>
            </a:r>
          </a:p>
          <a:p>
            <a:pPr lvl="1"/>
            <a:r>
              <a:rPr lang="en-US" dirty="0" smtClean="0"/>
              <a:t>Visible probabilities are normal distributions, but hidden are not</a:t>
            </a:r>
          </a:p>
          <a:p>
            <a:r>
              <a:rPr lang="en-US" dirty="0" smtClean="0"/>
              <a:t>Train DBN-DNN</a:t>
            </a:r>
          </a:p>
          <a:p>
            <a:pPr lvl="1"/>
            <a:r>
              <a:rPr lang="en-US" dirty="0" smtClean="0"/>
              <a:t>Represent data with GRBM</a:t>
            </a:r>
          </a:p>
          <a:p>
            <a:pPr lvl="1"/>
            <a:r>
              <a:rPr lang="en-US" dirty="0" smtClean="0"/>
              <a:t>Hidden distributions used for RBM</a:t>
            </a:r>
          </a:p>
          <a:p>
            <a:pPr lvl="1"/>
            <a:r>
              <a:rPr lang="en-US" dirty="0" smtClean="0"/>
              <a:t>Add a </a:t>
            </a:r>
            <a:r>
              <a:rPr lang="en-US" dirty="0" err="1" smtClean="0"/>
              <a:t>softmax</a:t>
            </a:r>
            <a:r>
              <a:rPr lang="en-US" dirty="0" smtClean="0"/>
              <a:t> layer to predict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01" y="1516520"/>
            <a:ext cx="4550229" cy="63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64" y="2270764"/>
            <a:ext cx="2558585" cy="450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44" y="2842084"/>
            <a:ext cx="6390356" cy="3054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66" y="2238166"/>
            <a:ext cx="2400300" cy="482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71656" y="6018304"/>
            <a:ext cx="344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Belief Net </a:t>
            </a:r>
            <a:r>
              <a:rPr lang="mr-IN" dirty="0" smtClean="0"/>
              <a:t>–</a:t>
            </a:r>
            <a:r>
              <a:rPr lang="en-US" dirty="0" smtClean="0"/>
              <a:t> Deep Neural 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7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4281"/>
            <a:ext cx="4362450" cy="4185007"/>
          </a:xfrm>
        </p:spPr>
        <p:txBody>
          <a:bodyPr>
            <a:normAutofit/>
          </a:bodyPr>
          <a:lstStyle/>
          <a:p>
            <a:r>
              <a:rPr lang="en-US" dirty="0" smtClean="0"/>
              <a:t>Tran scripting phones</a:t>
            </a:r>
          </a:p>
          <a:p>
            <a:pPr lvl="1"/>
            <a:r>
              <a:rPr lang="en-US" dirty="0" smtClean="0"/>
              <a:t>Included max-pooling, convolutional layers</a:t>
            </a:r>
          </a:p>
          <a:p>
            <a:r>
              <a:rPr lang="en-US" dirty="0" smtClean="0"/>
              <a:t>Less than half the error rates vs others</a:t>
            </a:r>
          </a:p>
          <a:p>
            <a:r>
              <a:rPr lang="en-US" dirty="0" smtClean="0"/>
              <a:t>Some difficulty with parallelism vs HMM</a:t>
            </a:r>
          </a:p>
          <a:p>
            <a:r>
              <a:rPr lang="en-US" dirty="0" smtClean="0"/>
              <a:t>Providing inputs to GMM-HMM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1313001"/>
            <a:ext cx="6781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2231150"/>
          </a:xfrm>
        </p:spPr>
        <p:txBody>
          <a:bodyPr/>
          <a:lstStyle/>
          <a:p>
            <a:r>
              <a:rPr lang="en-US" dirty="0" smtClean="0"/>
              <a:t>Understand the building blocks, past work of speech recognition</a:t>
            </a:r>
          </a:p>
          <a:p>
            <a:pPr lvl="1"/>
            <a:r>
              <a:rPr lang="en-US" dirty="0" smtClean="0"/>
              <a:t>Learn about related ML for speech </a:t>
            </a:r>
            <a:r>
              <a:rPr lang="en-US" dirty="0" smtClean="0"/>
              <a:t>recognition</a:t>
            </a:r>
          </a:p>
          <a:p>
            <a:r>
              <a:rPr lang="en-US" dirty="0" smtClean="0"/>
              <a:t>Understand successful algorithm used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and Time Stretching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322" y="1655417"/>
            <a:ext cx="10515600" cy="45386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Sound waves to numbers using sampling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Dealing with speed differences</a:t>
            </a:r>
          </a:p>
          <a:p>
            <a:pPr lvl="1"/>
            <a:r>
              <a:rPr lang="en-US" sz="2000" dirty="0" smtClean="0"/>
              <a:t>Hello vs HHHEEELLLLOOOO</a:t>
            </a:r>
          </a:p>
          <a:p>
            <a:r>
              <a:rPr lang="en-US" sz="2400" dirty="0" smtClean="0"/>
              <a:t>Closely </a:t>
            </a:r>
            <a:r>
              <a:rPr lang="en-US" sz="2400" dirty="0" smtClean="0"/>
              <a:t>related: Dynamic Time Warping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0500" y="6392862"/>
            <a:ext cx="2581275" cy="465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Source: </a:t>
            </a:r>
            <a:r>
              <a:rPr lang="en-US" sz="1600" dirty="0" smtClean="0">
                <a:hlinkClick r:id="rId2"/>
              </a:rPr>
              <a:t>Medium article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38120"/>
            <a:ext cx="6629400" cy="201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5" b="2057"/>
          <a:stretch/>
        </p:blipFill>
        <p:spPr>
          <a:xfrm>
            <a:off x="8391525" y="3085399"/>
            <a:ext cx="3609975" cy="32341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7315201" y="3247104"/>
            <a:ext cx="1076324" cy="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35" y="4215479"/>
            <a:ext cx="4097815" cy="22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209"/>
          </a:xfrm>
        </p:spPr>
        <p:txBody>
          <a:bodyPr/>
          <a:lstStyle/>
          <a:p>
            <a:r>
              <a:rPr lang="en-US" dirty="0" smtClean="0"/>
              <a:t>Speech Training</a:t>
            </a:r>
            <a:endParaRPr lang="en-US" dirty="0"/>
          </a:p>
        </p:txBody>
      </p:sp>
      <p:pic>
        <p:nvPicPr>
          <p:cNvPr id="6" name="LDC93S1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289" y="2342539"/>
            <a:ext cx="8128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711" y="648866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5"/>
              </a:rPr>
              <a:t>TMIT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61642" y="128733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Audio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62504" y="126665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52799" y="1321356"/>
            <a:ext cx="79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2799" y="1913592"/>
            <a:ext cx="8234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 </a:t>
            </a:r>
          </a:p>
          <a:p>
            <a:r>
              <a:rPr lang="en-US" dirty="0"/>
              <a:t>H</a:t>
            </a:r>
            <a:r>
              <a:rPr lang="en-US" dirty="0" smtClean="0"/>
              <a:t>ad </a:t>
            </a:r>
          </a:p>
          <a:p>
            <a:r>
              <a:rPr lang="en-US" dirty="0"/>
              <a:t>Y</a:t>
            </a:r>
            <a:r>
              <a:rPr lang="en-US" dirty="0" smtClean="0"/>
              <a:t>our</a:t>
            </a:r>
          </a:p>
          <a:p>
            <a:r>
              <a:rPr lang="en-US" dirty="0" smtClean="0"/>
              <a:t>Dark</a:t>
            </a:r>
          </a:p>
          <a:p>
            <a:r>
              <a:rPr lang="en-US" dirty="0" smtClean="0"/>
              <a:t>Suit</a:t>
            </a:r>
          </a:p>
          <a:p>
            <a:r>
              <a:rPr lang="en-US" dirty="0" smtClean="0"/>
              <a:t>In</a:t>
            </a:r>
          </a:p>
          <a:p>
            <a:r>
              <a:rPr lang="en-US" dirty="0" smtClean="0"/>
              <a:t>Greasy</a:t>
            </a:r>
          </a:p>
          <a:p>
            <a:r>
              <a:rPr lang="en-US" dirty="0" smtClean="0"/>
              <a:t>Wash</a:t>
            </a:r>
          </a:p>
          <a:p>
            <a:r>
              <a:rPr lang="en-US" dirty="0" smtClean="0"/>
              <a:t>Water</a:t>
            </a:r>
          </a:p>
          <a:p>
            <a:r>
              <a:rPr lang="en-US" dirty="0" smtClean="0"/>
              <a:t>All</a:t>
            </a:r>
          </a:p>
          <a:p>
            <a:r>
              <a:rPr lang="en-US" dirty="0" smtClean="0"/>
              <a:t>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42201" y="6476523"/>
            <a:ext cx="394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common datasets: news, </a:t>
            </a:r>
            <a:r>
              <a:rPr lang="en-US" dirty="0" err="1" smtClean="0"/>
              <a:t>youtube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75" y="3790484"/>
            <a:ext cx="2038418" cy="1459948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4180"/>
              </p:ext>
            </p:extLst>
          </p:nvPr>
        </p:nvGraphicFramePr>
        <p:xfrm>
          <a:off x="4298211" y="1818861"/>
          <a:ext cx="247650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/>
                <a:gridCol w="825500"/>
                <a:gridCol w="82550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3050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uk-UA" sz="1200" u="none" strike="noStrike">
                          <a:effectLst/>
                        </a:rPr>
                        <a:t>h#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3050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5723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5723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6642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6642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8772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8772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dcl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10337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10337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11517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11517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dcl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>
                          <a:effectLst/>
                        </a:rPr>
                        <a:t>12640</a:t>
                      </a:r>
                      <a:endParaRPr lang="tr-T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>
                          <a:effectLst/>
                        </a:rPr>
                        <a:t>12640</a:t>
                      </a:r>
                      <a:endParaRPr lang="tr-T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14714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14714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15870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kcl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15870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16334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16334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18088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18088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20417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20417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21199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>
                          <a:effectLst/>
                        </a:rPr>
                        <a:t>q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21199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22560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3275" cy="1086077"/>
          </a:xfrm>
        </p:spPr>
        <p:txBody>
          <a:bodyPr/>
          <a:lstStyle/>
          <a:p>
            <a:r>
              <a:rPr lang="en-US" dirty="0" smtClean="0"/>
              <a:t>Hidden Markov Model, Gaussian Mixture Model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19836" y="1672286"/>
            <a:ext cx="504245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Assume there are a number of unknown states (X’s), attempt to find how they influence </a:t>
            </a:r>
            <a:r>
              <a:rPr lang="en-US" dirty="0" smtClean="0"/>
              <a:t>visible</a:t>
            </a:r>
          </a:p>
          <a:p>
            <a:r>
              <a:rPr lang="en-US" dirty="0" smtClean="0"/>
              <a:t>“many </a:t>
            </a:r>
            <a:r>
              <a:rPr lang="en-US" dirty="0"/>
              <a:t>researchers, [13], have noticed that the state transition probabilities have a negligible impact on the recognition rate and are often ignored</a:t>
            </a:r>
            <a:r>
              <a:rPr lang="en-US" dirty="0" smtClean="0"/>
              <a:t>.”</a:t>
            </a:r>
            <a:endParaRPr lang="en-US" dirty="0" smtClean="0"/>
          </a:p>
          <a:p>
            <a:r>
              <a:rPr lang="en-US" dirty="0" smtClean="0"/>
              <a:t>Becomes unnecessarily complex; higher degree of complexity than in </a:t>
            </a:r>
            <a:r>
              <a:rPr lang="en-US" dirty="0" smtClean="0"/>
              <a:t>voice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3588581"/>
            <a:ext cx="4634949" cy="3213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36068" y="6451820"/>
            <a:ext cx="32688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isle.illinois.edu</a:t>
            </a:r>
            <a:r>
              <a:rPr lang="en-US" sz="1100" dirty="0"/>
              <a:t>/</a:t>
            </a:r>
            <a:r>
              <a:rPr lang="en-US" sz="1100" dirty="0" err="1"/>
              <a:t>sst</a:t>
            </a:r>
            <a:r>
              <a:rPr lang="en-US" sz="1100" dirty="0"/>
              <a:t>/pubs/2001/omar01asru.pdf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32" y="1036361"/>
            <a:ext cx="3251959" cy="2601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225" y="5594527"/>
            <a:ext cx="2136775" cy="13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3275" cy="1086077"/>
          </a:xfrm>
        </p:spPr>
        <p:txBody>
          <a:bodyPr/>
          <a:lstStyle/>
          <a:p>
            <a:r>
              <a:rPr lang="en-US" dirty="0" smtClean="0"/>
              <a:t>Hidden Markov Model, Gaussian Mixture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6" y="1417561"/>
            <a:ext cx="53086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82" y="1417636"/>
            <a:ext cx="4686300" cy="218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59" y="4257086"/>
            <a:ext cx="5951765" cy="12126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6944" y="5550293"/>
            <a:ext cx="139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observation given word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13326" y="5487981"/>
            <a:ext cx="1399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</a:t>
            </a:r>
            <a:r>
              <a:rPr lang="en-US" smtClean="0"/>
              <a:t>observation given CD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5948" y="5530845"/>
            <a:ext cx="1399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CD model given phones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06050" y="5540858"/>
            <a:ext cx="139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phones given word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3159" y="3900117"/>
            <a:ext cx="5348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Sample Decoder Algorithm: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69396" y="630400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5"/>
              </a:rPr>
              <a:t>NYU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62" y="1562193"/>
            <a:ext cx="4313238" cy="211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Deep Neural Nets (DNN)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7426" cy="503237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 DNN is a feed-forward, artificial neural network that has more than one layer of hidden units between its inputs and its outputs</a:t>
            </a:r>
          </a:p>
          <a:p>
            <a:r>
              <a:rPr lang="en-US" sz="2000" dirty="0" smtClean="0"/>
              <a:t>Logistic neurons allow nonlinearity</a:t>
            </a:r>
            <a:endParaRPr lang="en-US" sz="2000" dirty="0"/>
          </a:p>
          <a:p>
            <a:r>
              <a:rPr lang="en-US" sz="2000" dirty="0" err="1" smtClean="0"/>
              <a:t>Softmax</a:t>
            </a:r>
            <a:r>
              <a:rPr lang="en-US" sz="2000" dirty="0" smtClean="0"/>
              <a:t>: probability for all outputs</a:t>
            </a:r>
          </a:p>
          <a:p>
            <a:r>
              <a:rPr lang="en-US" sz="2000" dirty="0" smtClean="0"/>
              <a:t>Cost function compares current probabilities to expected</a:t>
            </a:r>
          </a:p>
          <a:p>
            <a:r>
              <a:rPr lang="en-US" sz="2000" dirty="0" smtClean="0"/>
              <a:t>Propagate cost derivatives backward</a:t>
            </a:r>
          </a:p>
          <a:p>
            <a:endParaRPr lang="en-US" sz="2000" dirty="0" smtClean="0"/>
          </a:p>
          <a:p>
            <a:r>
              <a:rPr lang="en-US" sz="2000" dirty="0" smtClean="0"/>
              <a:t>New:</a:t>
            </a:r>
          </a:p>
          <a:p>
            <a:pPr lvl="1"/>
            <a:r>
              <a:rPr lang="en-US" sz="1600" dirty="0" smtClean="0"/>
              <a:t>For initial training cases, change weights by smaller amount 𝛼 to prevent large </a:t>
            </a:r>
            <a:r>
              <a:rPr lang="en-US" sz="1600" dirty="0" err="1" smtClean="0"/>
              <a:t>oscilation</a:t>
            </a:r>
            <a:endParaRPr lang="en-US" sz="1600" dirty="0" smtClean="0"/>
          </a:p>
          <a:p>
            <a:pPr lvl="1"/>
            <a:r>
              <a:rPr lang="en-US" sz="1600" dirty="0" smtClean="0"/>
              <a:t>When we increase some weights, we reduce others. Now we reduce in proportion to w</a:t>
            </a:r>
            <a:r>
              <a:rPr lang="en-US" sz="1600" baseline="30000" dirty="0" smtClean="0"/>
              <a:t>2</a:t>
            </a:r>
            <a:r>
              <a:rPr lang="en-US" sz="1600" dirty="0" smtClean="0"/>
              <a:t> to reduce overfitting</a:t>
            </a:r>
          </a:p>
          <a:p>
            <a:pPr lvl="1"/>
            <a:r>
              <a:rPr lang="en-US" sz="1600" dirty="0" smtClean="0"/>
              <a:t>Initialize to small random values</a:t>
            </a:r>
            <a:endParaRPr lang="en-US" sz="16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" b="-18932"/>
          <a:stretch/>
        </p:blipFill>
        <p:spPr>
          <a:xfrm>
            <a:off x="9840608" y="3235959"/>
            <a:ext cx="2351392" cy="589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0" y="3702415"/>
            <a:ext cx="2222500" cy="647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3625678"/>
            <a:ext cx="36576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81" y="4932448"/>
            <a:ext cx="3200400" cy="647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78858" y="638651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source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6313" y="-21574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05625" cy="4351338"/>
          </a:xfrm>
        </p:spPr>
        <p:txBody>
          <a:bodyPr/>
          <a:lstStyle/>
          <a:p>
            <a:r>
              <a:rPr lang="en-US" dirty="0" smtClean="0"/>
              <a:t>Train </a:t>
            </a:r>
            <a:r>
              <a:rPr lang="en-US" dirty="0" smtClean="0"/>
              <a:t>a stack of RBM’s in a way which allows it to be possible to reconstruct the original data. 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autoencoder</a:t>
            </a:r>
            <a:r>
              <a:rPr lang="en-US" dirty="0" smtClean="0"/>
              <a:t> networks which, for linear neurons, are PCA</a:t>
            </a:r>
          </a:p>
          <a:p>
            <a:r>
              <a:rPr lang="en-US" dirty="0" smtClean="0"/>
              <a:t>Convert each </a:t>
            </a:r>
            <a:r>
              <a:rPr lang="en-US" dirty="0" err="1" smtClean="0"/>
              <a:t>datapoint</a:t>
            </a:r>
            <a:r>
              <a:rPr lang="en-US" dirty="0" smtClean="0"/>
              <a:t> into a code from which it is easy to approximately reconstruct the </a:t>
            </a:r>
            <a:r>
              <a:rPr lang="en-US" dirty="0" err="1" smtClean="0"/>
              <a:t>datapoint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03" r="60774" b="20217"/>
          <a:stretch/>
        </p:blipFill>
        <p:spPr>
          <a:xfrm rot="5400000">
            <a:off x="8186475" y="1888708"/>
            <a:ext cx="2810772" cy="26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6843942" cy="45534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Energy associated with each visible and hidden pair</a:t>
            </a:r>
          </a:p>
          <a:p>
            <a:r>
              <a:rPr lang="en-US" sz="2400" dirty="0" smtClean="0"/>
              <a:t>Probability is a function of the energy</a:t>
            </a:r>
          </a:p>
          <a:p>
            <a:r>
              <a:rPr lang="en-US" sz="2400" dirty="0" smtClean="0"/>
              <a:t> Take a derivative of probability </a:t>
            </a:r>
            <a:r>
              <a:rPr lang="en-US" sz="2400" dirty="0" err="1" smtClean="0"/>
              <a:t>wrt</a:t>
            </a:r>
            <a:r>
              <a:rPr lang="en-US" sz="2400" dirty="0" smtClean="0"/>
              <a:t> weights allows us to see how weights change with every new data point compared to the </a:t>
            </a:r>
            <a:r>
              <a:rPr lang="en-US" sz="2400" dirty="0" smtClean="0"/>
              <a:t>existing model</a:t>
            </a:r>
          </a:p>
          <a:p>
            <a:r>
              <a:rPr lang="en-US" sz="2400" dirty="0" smtClean="0"/>
              <a:t>Faster training: “Contrastive Divergence”</a:t>
            </a:r>
          </a:p>
          <a:p>
            <a:pPr lvl="1"/>
            <a:r>
              <a:rPr lang="en-US" sz="2000" dirty="0" smtClean="0"/>
              <a:t>Use the model to reconstruct the visual, and use the difference as your cost function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20" y="720751"/>
            <a:ext cx="2665643" cy="283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57" y="3661173"/>
            <a:ext cx="3492500" cy="52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7907" y="35156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34599" y="365125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99" y="4163186"/>
            <a:ext cx="2093686" cy="576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85" y="4752829"/>
            <a:ext cx="4118024" cy="675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858" y="5400869"/>
            <a:ext cx="4157728" cy="655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85" y="5959726"/>
            <a:ext cx="4193789" cy="5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643</TotalTime>
  <Words>536</Words>
  <Application>Microsoft Macintosh PowerPoint</Application>
  <PresentationFormat>Widescreen</PresentationFormat>
  <Paragraphs>139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Celestial</vt:lpstr>
      <vt:lpstr>Deep Neural Networks for Acoustic Modeling in Speech Recognition</vt:lpstr>
      <vt:lpstr>Objectives</vt:lpstr>
      <vt:lpstr>Encoding and Time Stretching</vt:lpstr>
      <vt:lpstr>Speech Training</vt:lpstr>
      <vt:lpstr>Hidden Markov Model, Gaussian Mixture Model</vt:lpstr>
      <vt:lpstr>Hidden Markov Model, Gaussian Mixture Model</vt:lpstr>
      <vt:lpstr>Training Deep Neural Nets (DNN)</vt:lpstr>
      <vt:lpstr>Pretraining</vt:lpstr>
      <vt:lpstr>Training RBMs</vt:lpstr>
      <vt:lpstr>Modelling Real-Valued Data, Stacking RBMs</vt:lpstr>
      <vt:lpstr>Applications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 Windsor</dc:creator>
  <cp:lastModifiedBy>Brad Windsor</cp:lastModifiedBy>
  <cp:revision>32</cp:revision>
  <dcterms:created xsi:type="dcterms:W3CDTF">2017-05-14T16:21:07Z</dcterms:created>
  <dcterms:modified xsi:type="dcterms:W3CDTF">2017-05-16T03:34:28Z</dcterms:modified>
</cp:coreProperties>
</file>